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1896FF5-8C26-4D76-AFEA-10ACDAD241A4}">
  <a:tblStyle styleId="{71896FF5-8C26-4D76-AFEA-10ACDAD241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7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1c21683b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b1c21683b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1c21683b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b1c21683b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b1c21683b_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b1c21683b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b1c21683b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b1c21683b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1c21683b_5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1c21683b_5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1c21683b_5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1c21683b_5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1c21683b_5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1c21683b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1c21683b_5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1c21683b_5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b="0" i="0" sz="6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b="0" i="0" sz="1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elfolie">
  <p:cSld name="3_Titelfoli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6588224" y="114301"/>
            <a:ext cx="2347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Pandonia network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AR meeting ESRIN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2017-1-25, Frascati, Italy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785517" y="478599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016" y="101473"/>
            <a:ext cx="1887072" cy="36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54006"/>
            <a:ext cx="1073913" cy="46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475564" cy="3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441" y="0"/>
            <a:ext cx="722559" cy="310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ctrTitle"/>
          </p:nvPr>
        </p:nvSpPr>
        <p:spPr>
          <a:xfrm>
            <a:off x="311700" y="732475"/>
            <a:ext cx="8520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en" sz="3600"/>
              <a:t>Brief Pandora Project / Network Update</a:t>
            </a:r>
            <a:endParaRPr sz="3600"/>
          </a:p>
        </p:txBody>
      </p:sp>
      <p:sp>
        <p:nvSpPr>
          <p:cNvPr id="68" name="Google Shape;68;p15"/>
          <p:cNvSpPr txBox="1"/>
          <p:nvPr>
            <p:ph idx="4294967295" type="subTitle"/>
          </p:nvPr>
        </p:nvSpPr>
        <p:spPr>
          <a:xfrm>
            <a:off x="311700" y="3900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2400">
                <a:solidFill>
                  <a:srgbClr val="000000"/>
                </a:solidFill>
              </a:rPr>
              <a:t>TEMPO Science Team Meeting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2400">
                <a:solidFill>
                  <a:srgbClr val="000000"/>
                </a:solidFill>
              </a:rPr>
              <a:t>UW-Madison, 05 June 2019, 15:30-15:45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62000" y="2057400"/>
            <a:ext cx="77538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Abuhassan, A. Cede,  A. Dimov,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Gebetsberger, 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Herman, A. Kotsakis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Kreuter, M. Mueller, C. Posch, J. Robinson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Santana, F. Santos, L. Shalaby, E. (Spinei )Lind, A. Suliman, R.J. Swap, J. Szykman, M. Tiefengraber, M. Tzortziou, L. Valin,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D. Williams, B. Wimmer</a:t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ctrTitle"/>
          </p:nvPr>
        </p:nvSpPr>
        <p:spPr>
          <a:xfrm>
            <a:off x="311700" y="23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en" sz="3600"/>
              <a:t>Evolution of the Project and Network</a:t>
            </a:r>
            <a:endParaRPr sz="3600"/>
          </a:p>
        </p:txBody>
      </p:sp>
      <p:sp>
        <p:nvSpPr>
          <p:cNvPr id="75" name="Google Shape;75;p16"/>
          <p:cNvSpPr txBox="1"/>
          <p:nvPr>
            <p:ph idx="4294967295" type="title"/>
          </p:nvPr>
        </p:nvSpPr>
        <p:spPr>
          <a:xfrm>
            <a:off x="165800" y="703050"/>
            <a:ext cx="8863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Key Highlights: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Expansion of networks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Establishment of world class calibration facilities at GSFC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Hardening of the instrument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Standardization of Network Operations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Centralization of Data Processing, QA/QC process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Detection and Mitigation of HCHO issue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Finalization of the PGN application process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First PGN STM September 17-20, 2019, hosted in Innsbruck, AT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600"/>
              <a:t>Growth in Long Term Fixed Pandoras</a:t>
            </a:r>
            <a:endParaRPr sz="3600"/>
          </a:p>
        </p:txBody>
      </p:sp>
      <p:graphicFrame>
        <p:nvGraphicFramePr>
          <p:cNvPr id="81" name="Google Shape;81;p17"/>
          <p:cNvGraphicFramePr/>
          <p:nvPr/>
        </p:nvGraphicFramePr>
        <p:xfrm>
          <a:off x="135625" y="1055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{71896FF5-8C26-4D76-AFEA-10ACDAD241A4}</a:tableStyleId>
              </a:tblPr>
              <a:tblGrid>
                <a:gridCol w="1774550"/>
                <a:gridCol w="1774550"/>
                <a:gridCol w="1774550"/>
                <a:gridCol w="1774550"/>
                <a:gridCol w="1774550"/>
              </a:tblGrid>
              <a:tr h="55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Tot. Pandoras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 Net Ops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ESA Net Ops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NASA Owned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08/2016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01/2017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08/2017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01/2018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06/2018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10/2018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5/2019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94*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" name="Google Shape;82;p17"/>
          <p:cNvSpPr txBox="1"/>
          <p:nvPr/>
        </p:nvSpPr>
        <p:spPr>
          <a:xfrm>
            <a:off x="135625" y="4417200"/>
            <a:ext cx="2619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*Another ~15 on order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0" y="-98825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000000"/>
                </a:solidFill>
              </a:rPr>
              <a:t>Global Pandora Distribution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075" y="695900"/>
            <a:ext cx="8199850" cy="42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313" y="514225"/>
            <a:ext cx="6977378" cy="43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type="title"/>
          </p:nvPr>
        </p:nvSpPr>
        <p:spPr>
          <a:xfrm>
            <a:off x="0" y="-121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2800">
                <a:solidFill>
                  <a:srgbClr val="000000"/>
                </a:solidFill>
              </a:rPr>
              <a:t>Supporting TEMPO Validation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0" y="4783486"/>
            <a:ext cx="9144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1400"/>
              <a:t>Expanded from Szykman et al. AWMA EM submission that has been accepted for publication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87900" y="1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Priorities over next 6 months</a:t>
            </a:r>
            <a:endParaRPr sz="3600"/>
          </a:p>
        </p:txBody>
      </p:sp>
      <p:sp>
        <p:nvSpPr>
          <p:cNvPr id="101" name="Google Shape;101;p20"/>
          <p:cNvSpPr txBox="1"/>
          <p:nvPr/>
        </p:nvSpPr>
        <p:spPr>
          <a:xfrm>
            <a:off x="152400" y="838200"/>
            <a:ext cx="890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1: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Supporting our National (e.g. EPA/NOAA, State agencies) and International Partners/Colleagues (e.g. ESA, NIER, ECCC, UNAM)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2: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Supporting  Satellite (TEMPO, S5P, GEMS) validation/ verification activities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3: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Resolving HCHO – requires working with EPA/others w HCHO capabilities, deployment of 3-4 Delrin free instruments alongside existing ones (~1 month)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4: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TOLNET deployments – (e.g. UAH, TMF, ARC - ~2 months)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87900" y="1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Priorities over next 6 months</a:t>
            </a:r>
            <a:endParaRPr sz="3600"/>
          </a:p>
        </p:txBody>
      </p:sp>
      <p:sp>
        <p:nvSpPr>
          <p:cNvPr id="107" name="Google Shape;107;p21"/>
          <p:cNvSpPr txBox="1"/>
          <p:nvPr/>
        </p:nvSpPr>
        <p:spPr>
          <a:xfrm>
            <a:off x="152400" y="838200"/>
            <a:ext cx="890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5: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Returns of reconfigured instruments – (e.g. WFF, LaRC, VCU, UMBC, HU-Beltsville)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6: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of Field Campaigns (FIREX, WI DNR - ~ 1 month)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7: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Continuation of bringing home, upgrading* existing and redeploying NASA fleet of instruments (e.g. SLU, UAF, Rutgers, etc. - ongoing)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8: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builds - ongoing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*Upgrades include tracker, PCB, fiber guide, nylon, etc.)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1769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Thank you...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2400"/>
              <a:t>Acknowledgments:</a:t>
            </a:r>
            <a:r>
              <a:rPr b="1" lang="en"/>
              <a:t> </a:t>
            </a:r>
            <a:r>
              <a:rPr lang="en" sz="2400"/>
              <a:t>Colleagues/PIs hosting or owning Pandoras, as well as Colleagues at GSFC (610/613/614), at LaRC, with TOLNET, AERONET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/>
              <a:t>For much more detailed information please refer to our slide rack from yesterday afternoon’s session!</a:t>
            </a:r>
            <a:endParaRPr b="1" i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